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9" r:id="rId2"/>
    <p:sldId id="453" r:id="rId3"/>
    <p:sldId id="403" r:id="rId4"/>
    <p:sldId id="454" r:id="rId5"/>
    <p:sldId id="455" r:id="rId6"/>
    <p:sldId id="456" r:id="rId7"/>
    <p:sldId id="460" r:id="rId8"/>
    <p:sldId id="463" r:id="rId9"/>
    <p:sldId id="465" r:id="rId10"/>
    <p:sldId id="461" r:id="rId11"/>
    <p:sldId id="466" r:id="rId12"/>
    <p:sldId id="467" r:id="rId13"/>
    <p:sldId id="474" r:id="rId14"/>
    <p:sldId id="462" r:id="rId15"/>
    <p:sldId id="484" r:id="rId16"/>
    <p:sldId id="481" r:id="rId17"/>
    <p:sldId id="483" r:id="rId18"/>
    <p:sldId id="482" r:id="rId19"/>
    <p:sldId id="485" r:id="rId20"/>
    <p:sldId id="477" r:id="rId21"/>
    <p:sldId id="486" r:id="rId22"/>
    <p:sldId id="468" r:id="rId23"/>
    <p:sldId id="475" r:id="rId24"/>
    <p:sldId id="476" r:id="rId25"/>
    <p:sldId id="478" r:id="rId26"/>
    <p:sldId id="488" r:id="rId27"/>
    <p:sldId id="4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07E"/>
    <a:srgbClr val="6059CA"/>
    <a:srgbClr val="5D5DC3"/>
    <a:srgbClr val="CE6868"/>
    <a:srgbClr val="D77171"/>
    <a:srgbClr val="DFE05A"/>
    <a:srgbClr val="67CD95"/>
    <a:srgbClr val="843339"/>
    <a:srgbClr val="0065B6"/>
    <a:srgbClr val="D7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3795" autoAdjust="0"/>
  </p:normalViewPr>
  <p:slideViewPr>
    <p:cSldViewPr snapToGrid="0" snapToObjects="1">
      <p:cViewPr varScale="1">
        <p:scale>
          <a:sx n="75" d="100"/>
          <a:sy n="75" d="100"/>
        </p:scale>
        <p:origin x="88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8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37636-4D86-A241-A433-9FD32B3D5928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7F73-7258-E349-8531-41D2707CA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7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0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3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3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5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9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50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lacZ</a:t>
            </a:r>
            <a:r>
              <a:rPr lang="en-US" baseline="0" dirty="0" smtClean="0"/>
              <a:t> is </a:t>
            </a:r>
            <a:r>
              <a:rPr lang="el-GR" baseline="0" dirty="0" smtClean="0"/>
              <a:t>β-</a:t>
            </a:r>
            <a:r>
              <a:rPr lang="en-US" baseline="0" dirty="0" smtClean="0"/>
              <a:t>galactosidase.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lacY</a:t>
            </a:r>
            <a:r>
              <a:rPr lang="en-US" baseline="0" dirty="0" smtClean="0"/>
              <a:t> encodes Beta-</a:t>
            </a:r>
            <a:r>
              <a:rPr lang="en-US" baseline="0" dirty="0" err="1" smtClean="0"/>
              <a:t>galactoside</a:t>
            </a:r>
            <a:r>
              <a:rPr lang="en-US" baseline="0" dirty="0" smtClean="0"/>
              <a:t> permease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lacA</a:t>
            </a:r>
            <a:r>
              <a:rPr lang="en-US" baseline="0" dirty="0" smtClean="0"/>
              <a:t> encodes </a:t>
            </a:r>
            <a:r>
              <a:rPr lang="el-GR" baseline="0" dirty="0" smtClean="0"/>
              <a:t>β-</a:t>
            </a:r>
            <a:r>
              <a:rPr lang="en-US" baseline="0" dirty="0" err="1" smtClean="0"/>
              <a:t>galactoside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transacetylase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5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Find CRK in </a:t>
            </a:r>
            <a:r>
              <a:rPr lang="en-US" baseline="0" dirty="0" err="1" smtClean="0"/>
              <a:t>uniprot</a:t>
            </a:r>
            <a:endParaRPr lang="en-US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the domains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</a:t>
            </a:r>
            <a:r>
              <a:rPr lang="en-US" baseline="0" dirty="0" err="1" smtClean="0"/>
              <a:t>Interprot</a:t>
            </a:r>
            <a:r>
              <a:rPr lang="en-US" baseline="0" dirty="0" smtClean="0"/>
              <a:t> entry for N-SH3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See SOS and look if it is a known interactor with CRK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5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3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9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3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4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9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C0BC7-63FD-3545-9318-86796B0E04C0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1335C-33AE-464A-B65E-EFA2DBF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uniprot.org/uniprot/P46108#structu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elm.eu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complexportal/" TargetMode="External"/><Relationship Id="rId4" Type="http://schemas.openxmlformats.org/officeDocument/2006/relationships/hyperlink" Target="http://mips.helmholtz-muenchen.de/coru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uniprot.org/uniprot/P4610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string-d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77" y="593705"/>
            <a:ext cx="8229600" cy="1819512"/>
          </a:xfrm>
          <a:solidFill>
            <a:srgbClr val="DDFEAE">
              <a:alpha val="88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Protein-Protein Interactions:</a:t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D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atabases and Visualization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9177" y="3536414"/>
            <a:ext cx="8229600" cy="1510164"/>
          </a:xfrm>
          <a:prstGeom prst="rect">
            <a:avLst/>
          </a:prstGeom>
          <a:solidFill>
            <a:srgbClr val="D67C41">
              <a:alpha val="70000"/>
            </a:srgbClr>
          </a:solidFill>
          <a:effectLst>
            <a:softEdge rad="635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Hugo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Samano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-Sanchez</a:t>
            </a:r>
          </a:p>
          <a:p>
            <a:endParaRPr lang="en-US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  <a:p>
            <a:r>
              <a:rPr lang="en-US" sz="2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Grande"/>
                <a:cs typeface="Lucida Grande"/>
              </a:rPr>
              <a:t>European Molecular Biology Laboratory, Heidelberg</a:t>
            </a: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91305" y="5611426"/>
            <a:ext cx="1927095" cy="529854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November 23</a:t>
            </a:r>
            <a:r>
              <a:rPr lang="en-US" sz="1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2017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2</a:t>
            </a:r>
            <a:r>
              <a:rPr lang="en-US" sz="2400" dirty="0">
                <a:latin typeface="Lucida Grande"/>
                <a:cs typeface="Lucida Grande"/>
              </a:rPr>
              <a:t>: Is the binding of CRK and Abl1 conserved in </a:t>
            </a:r>
            <a:r>
              <a:rPr lang="en-US" sz="2400" dirty="0" smtClean="0">
                <a:latin typeface="Lucida Grande"/>
                <a:cs typeface="Lucida Grande"/>
              </a:rPr>
              <a:t>flies</a:t>
            </a:r>
            <a:r>
              <a:rPr lang="en-US" sz="2400" dirty="0">
                <a:latin typeface="Lucida Grande"/>
                <a:cs typeface="Lucida Grande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4888" y="2425148"/>
            <a:ext cx="7827784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eelawadee UI Semilight" panose="020B0402040204020203" pitchFamily="34" charset="-34"/>
              </a:rPr>
              <a:t>Find the CRK homologue in </a:t>
            </a:r>
            <a:r>
              <a:rPr lang="en-US" sz="2400" i="1" dirty="0" smtClean="0">
                <a:latin typeface="Lucida Grande"/>
                <a:cs typeface="Leelawadee UI Semilight" panose="020B0402040204020203" pitchFamily="34" charset="-34"/>
              </a:rPr>
              <a:t>Drosophila melanogaster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eelawadee UI Semilight" panose="020B0402040204020203" pitchFamily="34" charset="-34"/>
              </a:rPr>
              <a:t>Look for the experimentally validated cases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>
              <a:latin typeface="Lucida Grande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59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Why is it lost? 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7459" y="1147826"/>
            <a:ext cx="5476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www.uniprot.org/uniprot/P46108#structure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09799" y="168152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ucida Grande"/>
                <a:cs typeface="Segoe UI Semilight" panose="020B0402040204020203" pitchFamily="34" charset="0"/>
              </a:rPr>
              <a:t>Select: 1JU5</a:t>
            </a:r>
            <a:endParaRPr lang="en-US" dirty="0">
              <a:latin typeface="Lucida Grande"/>
              <a:cs typeface="Segoe UI Semilight" panose="020B04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58" t="16070" r="7033" b="7956"/>
          <a:stretch/>
        </p:blipFill>
        <p:spPr>
          <a:xfrm>
            <a:off x="470452" y="2323728"/>
            <a:ext cx="8179905" cy="39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Why is it lost? 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6" name="Picture 5" descr="Binders_to_Abl1_and_like_Omega_wNam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47" y="3783744"/>
            <a:ext cx="5895704" cy="101358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40640" y="1425913"/>
            <a:ext cx="4439529" cy="1763481"/>
            <a:chOff x="2902203" y="5035649"/>
            <a:chExt cx="4439529" cy="17634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594"/>
            <a:stretch/>
          </p:blipFill>
          <p:spPr>
            <a:xfrm>
              <a:off x="3455187" y="5035649"/>
              <a:ext cx="3093750" cy="153181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351745" y="5667416"/>
              <a:ext cx="515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3C3C3C"/>
                  </a:solidFill>
                </a:rPr>
                <a:t>Abl1</a:t>
              </a:r>
              <a:endParaRPr lang="en-US" sz="1400" dirty="0">
                <a:solidFill>
                  <a:srgbClr val="3C3C3C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2203" y="5725034"/>
              <a:ext cx="77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CRK</a:t>
              </a:r>
            </a:p>
            <a:p>
              <a:pPr algn="ctr"/>
              <a:r>
                <a:rPr lang="en-US" sz="1400" dirty="0" smtClean="0">
                  <a:solidFill>
                    <a:srgbClr val="008000"/>
                  </a:solidFill>
                </a:rPr>
                <a:t>CRK-like</a:t>
              </a:r>
              <a:endParaRPr lang="en-US" sz="1400" dirty="0">
                <a:solidFill>
                  <a:srgbClr val="008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53411" y="6491353"/>
              <a:ext cx="1488321" cy="30777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EAF000"/>
                  </a:solidFill>
                </a:rPr>
                <a:t>SH3 binding motif</a:t>
              </a:r>
              <a:endParaRPr lang="en-US" sz="1400" dirty="0">
                <a:solidFill>
                  <a:srgbClr val="EAF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0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2: Finding functional hints with 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1698909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for Human NCK1</a:t>
            </a:r>
            <a:endParaRPr lang="en-US" sz="2000" i="1" dirty="0" smtClean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Explore any cluster formed. Expand the network and show up to 20 proteins to see additional second interactors.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Click on the proteins to scan the description and see key words.</a:t>
            </a:r>
            <a:endParaRPr lang="en-US" sz="20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Let STRING do a statistical analysis of the annotated data for these proteins.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Check the enriched KEGG pathways and click on “</a:t>
            </a:r>
            <a:r>
              <a:rPr lang="en-US" sz="2000" dirty="0">
                <a:latin typeface="Lucida Grande"/>
              </a:rPr>
              <a:t>Regulation of actin cytoskeleton</a:t>
            </a:r>
            <a:r>
              <a:rPr lang="en-US" sz="2000" dirty="0" smtClean="0">
                <a:latin typeface="Lucida Grande"/>
                <a:cs typeface="Lucida Grande"/>
              </a:rPr>
              <a:t>” and click on “</a:t>
            </a:r>
            <a:r>
              <a:rPr lang="en-US" sz="2000" dirty="0" err="1" smtClean="0">
                <a:latin typeface="Lucida Grande"/>
                <a:cs typeface="Lucida Grande"/>
              </a:rPr>
              <a:t>lamellipodium</a:t>
            </a:r>
            <a:r>
              <a:rPr lang="en-US" sz="2000" dirty="0" smtClean="0">
                <a:latin typeface="Lucida Grande"/>
                <a:cs typeface="Lucida Grande"/>
              </a:rPr>
              <a:t>” under Cellular Component (GO).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7806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8992" y="840831"/>
            <a:ext cx="8229600" cy="2258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The cluster formed around FGFR1 is annotated in the “Regulation of actin cytoskeleton” but not related to </a:t>
            </a:r>
            <a:r>
              <a:rPr lang="en-US" sz="2000" dirty="0" err="1" smtClean="0">
                <a:latin typeface="Lucida Grande"/>
                <a:cs typeface="Lucida Grande"/>
              </a:rPr>
              <a:t>Lamellipodia</a:t>
            </a:r>
            <a:r>
              <a:rPr lang="en-US" sz="2000" dirty="0" smtClean="0">
                <a:latin typeface="Lucida Grande"/>
                <a:cs typeface="Lucida Grande"/>
              </a:rPr>
              <a:t>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Could you infer which molecular function this cluster corresponds to?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9" y="2625380"/>
            <a:ext cx="4188722" cy="417134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14450" y="4799864"/>
            <a:ext cx="4582644" cy="1295868"/>
            <a:chOff x="4614450" y="4799864"/>
            <a:chExt cx="4582644" cy="1295868"/>
          </a:xfrm>
        </p:grpSpPr>
        <p:sp>
          <p:nvSpPr>
            <p:cNvPr id="6" name="Oval 5"/>
            <p:cNvSpPr/>
            <p:nvPr/>
          </p:nvSpPr>
          <p:spPr>
            <a:xfrm>
              <a:off x="4614450" y="5807400"/>
              <a:ext cx="182880" cy="182880"/>
            </a:xfrm>
            <a:prstGeom prst="ellipse">
              <a:avLst/>
            </a:prstGeom>
            <a:solidFill>
              <a:srgbClr val="7EC07E"/>
            </a:solidFill>
            <a:ln>
              <a:solidFill>
                <a:srgbClr val="7EC07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614450" y="4976774"/>
              <a:ext cx="182880" cy="182880"/>
            </a:xfrm>
            <a:prstGeom prst="ellipse">
              <a:avLst/>
            </a:prstGeom>
            <a:solidFill>
              <a:srgbClr val="CE6868"/>
            </a:solidFill>
            <a:ln>
              <a:solidFill>
                <a:srgbClr val="D7717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615228" y="5392253"/>
              <a:ext cx="182880" cy="182880"/>
            </a:xfrm>
            <a:prstGeom prst="ellipse">
              <a:avLst/>
            </a:prstGeom>
            <a:solidFill>
              <a:srgbClr val="6059CA"/>
            </a:solidFill>
            <a:ln>
              <a:solidFill>
                <a:srgbClr val="5D5DC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67099" y="4799864"/>
              <a:ext cx="4429995" cy="129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smtClean="0"/>
                <a:t>Regulation of actin cytoskeleton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GO: </a:t>
              </a:r>
              <a:r>
                <a:rPr lang="en-US" dirty="0"/>
                <a:t>fibroblast growth factor receptor </a:t>
              </a:r>
              <a:r>
                <a:rPr lang="en-US" dirty="0" smtClean="0"/>
                <a:t>binding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Domain: Fibroblast </a:t>
              </a:r>
              <a:r>
                <a:rPr lang="en-US" dirty="0"/>
                <a:t>growth factor family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9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</a:t>
            </a:r>
            <a:r>
              <a:rPr lang="en-US" sz="2000" dirty="0" err="1" smtClean="0">
                <a:latin typeface="Lucida Grande"/>
                <a:cs typeface="Lucida Grande"/>
              </a:rPr>
              <a:t>ctxA</a:t>
            </a:r>
            <a:r>
              <a:rPr lang="en-US" sz="2000" dirty="0" smtClean="0">
                <a:latin typeface="Lucida Grande"/>
                <a:cs typeface="Lucida Grande"/>
              </a:rPr>
              <a:t> from </a:t>
            </a:r>
            <a:r>
              <a:rPr lang="en-US" sz="2000" i="1" dirty="0" smtClean="0">
                <a:latin typeface="Lucida Grande"/>
                <a:cs typeface="Lucida Grande"/>
              </a:rPr>
              <a:t>Vibrio cholera </a:t>
            </a:r>
            <a:r>
              <a:rPr lang="en-US" sz="2000" dirty="0" smtClean="0">
                <a:latin typeface="Lucida Grande"/>
                <a:cs typeface="Lucida Grande"/>
              </a:rPr>
              <a:t>01</a:t>
            </a: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495" t="9783" r="39999" b="61005"/>
          <a:stretch/>
        </p:blipFill>
        <p:spPr>
          <a:xfrm>
            <a:off x="723011" y="2673838"/>
            <a:ext cx="3053123" cy="2710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150" t="82075" r="30428" b="-226"/>
          <a:stretch/>
        </p:blipFill>
        <p:spPr>
          <a:xfrm>
            <a:off x="4066871" y="3300372"/>
            <a:ext cx="4772329" cy="14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14" t="27986" r="28502"/>
          <a:stretch/>
        </p:blipFill>
        <p:spPr>
          <a:xfrm>
            <a:off x="1752600" y="1838129"/>
            <a:ext cx="5943600" cy="4731541"/>
          </a:xfrm>
          <a:prstGeom prst="rect">
            <a:avLst/>
          </a:prstGeom>
        </p:spPr>
      </p:pic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2. Look for the gene neighborhood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043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9" name="Picture 8" descr="ChainAChain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b="2109"/>
          <a:stretch/>
        </p:blipFill>
        <p:spPr>
          <a:xfrm>
            <a:off x="2164729" y="2289826"/>
            <a:ext cx="4534880" cy="3730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30202" y="2631815"/>
            <a:ext cx="1345737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B subunits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64729" y="4052284"/>
            <a:ext cx="1262748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rPr>
              <a:t> subunit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771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53" t="13487" r="28509" b="3125"/>
          <a:stretch/>
        </p:blipFill>
        <p:spPr>
          <a:xfrm>
            <a:off x="1972734" y="1724303"/>
            <a:ext cx="4944534" cy="4972829"/>
          </a:xfrm>
          <a:prstGeom prst="rect">
            <a:avLst/>
          </a:prstGeom>
        </p:spPr>
      </p:pic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3: 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1082684"/>
            <a:ext cx="8229600" cy="656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3. Which proteins tend to co-occur with </a:t>
            </a:r>
            <a:r>
              <a:rPr lang="en-US" sz="2000" dirty="0" err="1" smtClean="0">
                <a:latin typeface="Lucida Grande"/>
                <a:cs typeface="Lucida Grande"/>
              </a:rPr>
              <a:t>ctxA</a:t>
            </a:r>
            <a:r>
              <a:rPr lang="en-US" sz="2000" dirty="0" smtClean="0">
                <a:latin typeface="Lucida Grande"/>
                <a:cs typeface="Lucida Grande"/>
              </a:rPr>
              <a:t>?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9779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</a:t>
            </a:r>
            <a:r>
              <a:rPr lang="en-US" sz="2400" dirty="0">
                <a:latin typeface="Lucida Grande"/>
                <a:cs typeface="Lucida Grande"/>
              </a:rPr>
              <a:t>4</a:t>
            </a:r>
            <a:r>
              <a:rPr lang="en-US" sz="2400" dirty="0" smtClean="0">
                <a:latin typeface="Lucida Grande"/>
                <a:cs typeface="Lucida Grande"/>
              </a:rPr>
              <a:t>: </a:t>
            </a:r>
            <a:r>
              <a:rPr lang="en-US" sz="2400" dirty="0" smtClean="0">
                <a:latin typeface="Lucida Grande"/>
                <a:cs typeface="Lucida Grande"/>
              </a:rPr>
              <a:t>Using STRING with a 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1867" y="1887016"/>
            <a:ext cx="8229600" cy="3269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Search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from </a:t>
            </a:r>
            <a:r>
              <a:rPr lang="en-US" sz="2000" i="1" dirty="0" smtClean="0">
                <a:latin typeface="Lucida Grande"/>
                <a:cs typeface="Lucida Grande"/>
              </a:rPr>
              <a:t>Brucella </a:t>
            </a:r>
            <a:r>
              <a:rPr lang="en-US" sz="2000" i="1" dirty="0" err="1" smtClean="0">
                <a:latin typeface="Lucida Grande"/>
                <a:cs typeface="Lucida Grande"/>
              </a:rPr>
              <a:t>abortus</a:t>
            </a:r>
            <a:r>
              <a:rPr lang="en-US" sz="2000" i="1" dirty="0" smtClean="0">
                <a:latin typeface="Lucida Grande"/>
                <a:cs typeface="Lucida Grande"/>
              </a:rPr>
              <a:t>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Show interactions based on experiments and neighborhood. Take a note on which ones have experimental evidence.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Look at the Neighborhood view. Are the genes known to interact with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with experimental evidence located around the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gene?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Which evolutionary </a:t>
            </a:r>
            <a:r>
              <a:rPr lang="en-US" sz="2000" dirty="0" err="1" smtClean="0">
                <a:latin typeface="Lucida Grande"/>
                <a:cs typeface="Lucida Grande"/>
              </a:rPr>
              <a:t>escenarios</a:t>
            </a:r>
            <a:r>
              <a:rPr lang="en-US" sz="2000" dirty="0" smtClean="0">
                <a:latin typeface="Lucida Grande"/>
                <a:cs typeface="Lucida Grande"/>
              </a:rPr>
              <a:t> can you suggest gave rise to the presence of </a:t>
            </a:r>
            <a:r>
              <a:rPr lang="en-US" sz="2000" dirty="0" err="1" smtClean="0">
                <a:latin typeface="Lucida Grande"/>
                <a:cs typeface="Lucida Grande"/>
              </a:rPr>
              <a:t>htpX</a:t>
            </a:r>
            <a:r>
              <a:rPr lang="en-US" sz="2000" dirty="0" smtClean="0">
                <a:latin typeface="Lucida Grande"/>
                <a:cs typeface="Lucida Grande"/>
              </a:rPr>
              <a:t> homologs in some but not all bacteria phyla?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2646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The Outline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8538" y="1792718"/>
            <a:ext cx="33197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Protein Networks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STRING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err="1" smtClean="0">
                <a:latin typeface="Lucida Grande"/>
                <a:cs typeface="Lucida Grande"/>
              </a:rPr>
              <a:t>IntAct</a:t>
            </a:r>
            <a:endParaRPr lang="en-US" dirty="0" smtClean="0">
              <a:latin typeface="Lucida Grande"/>
              <a:cs typeface="Lucida Grande"/>
            </a:endParaRP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KEGG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Complex Databases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7051" y="2207077"/>
            <a:ext cx="33197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Examples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Lucida Grande"/>
                <a:cs typeface="Lucida Grande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1866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Sip A from </a:t>
            </a:r>
            <a:r>
              <a:rPr lang="en-US" sz="2400" i="1" dirty="0" smtClean="0">
                <a:latin typeface="Lucida Grande"/>
                <a:cs typeface="Lucida Grande"/>
              </a:rPr>
              <a:t>Salmonella </a:t>
            </a:r>
            <a:r>
              <a:rPr lang="en-US" sz="2400" i="1" dirty="0" err="1" smtClean="0">
                <a:latin typeface="Lucida Grande"/>
                <a:cs typeface="Lucida Grande"/>
              </a:rPr>
              <a:t>enterica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1026" name="Picture 2" descr="https://images.nature.com/full/nature-assets/nrmicro/journal/v13/n4/images_article/nrmicro3420-f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8" y="958081"/>
            <a:ext cx="4319429" cy="574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_logo_2006_72d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5: </a:t>
            </a:r>
            <a:r>
              <a:rPr lang="en-US" sz="2400" dirty="0" smtClean="0">
                <a:latin typeface="Lucida Grande"/>
                <a:cs typeface="Lucida Grande"/>
              </a:rPr>
              <a:t>Using STRING with </a:t>
            </a:r>
            <a:r>
              <a:rPr lang="en-US" sz="2400" dirty="0" smtClean="0">
                <a:latin typeface="Lucida Grande"/>
                <a:cs typeface="Lucida Grande"/>
              </a:rPr>
              <a:t>another </a:t>
            </a:r>
            <a:r>
              <a:rPr lang="en-US" sz="2400" dirty="0" smtClean="0">
                <a:latin typeface="Lucida Grande"/>
                <a:cs typeface="Lucida Grande"/>
              </a:rPr>
              <a:t>bacterial protein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5001" y="1573750"/>
            <a:ext cx="8229600" cy="2337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/>
              <a:t>Search </a:t>
            </a:r>
            <a:r>
              <a:rPr lang="en-US" sz="2000" dirty="0" err="1"/>
              <a:t>sipA</a:t>
            </a:r>
            <a:r>
              <a:rPr lang="en-US" sz="2000" dirty="0"/>
              <a:t> from </a:t>
            </a:r>
            <a:r>
              <a:rPr lang="en-US" sz="2000" i="1" dirty="0"/>
              <a:t>Salmonella </a:t>
            </a:r>
            <a:r>
              <a:rPr lang="en-US" sz="2000" i="1" dirty="0" err="1"/>
              <a:t>enterica</a:t>
            </a:r>
            <a:r>
              <a:rPr lang="en-US" sz="2000" dirty="0"/>
              <a:t> </a:t>
            </a:r>
            <a:r>
              <a:rPr lang="en-US" sz="2000" dirty="0" smtClean="0"/>
              <a:t>LT2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/>
              <a:t>Look at the name of the proteins, is there any pattern</a:t>
            </a:r>
            <a:r>
              <a:rPr lang="en-US" sz="2000" dirty="0" smtClean="0"/>
              <a:t>?</a:t>
            </a:r>
          </a:p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Look at the Neighborhood view. Could you guess what the operon arrangement is in the genomic locus you are observing?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b="1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0450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KEGG</a:t>
            </a:r>
            <a:r>
              <a:rPr lang="en-US" sz="2400" dirty="0" smtClean="0">
                <a:latin typeface="Lucida Grande"/>
                <a:cs typeface="Lucida Grande"/>
              </a:rPr>
              <a:t>:     http</a:t>
            </a:r>
            <a:r>
              <a:rPr lang="en-US" sz="2400" dirty="0">
                <a:latin typeface="Lucida Grande"/>
                <a:cs typeface="Lucida Grande"/>
              </a:rPr>
              <a:t>://www.kegg.jp</a:t>
            </a:r>
            <a:r>
              <a:rPr lang="en-US" sz="2400" dirty="0" smtClean="0">
                <a:latin typeface="Lucida Grande"/>
                <a:cs typeface="Lucida Grande"/>
              </a:rPr>
              <a:t>/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94" t="11215" r="40378" b="8255"/>
          <a:stretch/>
        </p:blipFill>
        <p:spPr>
          <a:xfrm>
            <a:off x="1240735" y="976639"/>
            <a:ext cx="6639339" cy="51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KEGG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0942" y="954158"/>
            <a:ext cx="8229600" cy="26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- Pathways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	- Cellular Processes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Lucida Grande"/>
                <a:cs typeface="Lucida Grande"/>
              </a:rPr>
              <a:t>		- Cell Motility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</a:rPr>
              <a:t>	</a:t>
            </a:r>
            <a:r>
              <a:rPr lang="en-US" sz="2000" dirty="0" smtClean="0">
                <a:latin typeface="Lucida Grande"/>
                <a:cs typeface="Lucida Grande"/>
              </a:rPr>
              <a:t>		- Regulation of actin cytoskeleton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3075" name="Picture 3" descr="http://www.kegg.jp/kegg/pathway/hsa/hsa048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61" y="2809986"/>
            <a:ext cx="5135077" cy="375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9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</a:t>
            </a:r>
            <a:r>
              <a:rPr lang="en-US" sz="2400" dirty="0" smtClean="0">
                <a:latin typeface="Lucida Grande"/>
                <a:cs typeface="Lucida Grande"/>
              </a:rPr>
              <a:t>6: </a:t>
            </a:r>
            <a:r>
              <a:rPr lang="en-US" sz="2400" dirty="0" smtClean="0">
                <a:latin typeface="Lucida Grande"/>
                <a:cs typeface="Lucida Grande"/>
              </a:rPr>
              <a:t>Exploring members of one Actin pathway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8992" y="2773017"/>
            <a:ext cx="8229600" cy="1330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Explore the pathway, click on rectangles, read the descriptions.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Type in the search space “NCK”, what happens?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  <a:p>
            <a:pPr algn="l"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737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7: </a:t>
            </a:r>
            <a:r>
              <a:rPr lang="en-US" sz="2400" dirty="0" smtClean="0">
                <a:latin typeface="Lucida Grande"/>
                <a:cs typeface="Lucida Grande"/>
              </a:rPr>
              <a:t>Explore ELMs in KEGG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8904" y="1133060"/>
            <a:ext cx="8229600" cy="1330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Lucida Grande"/>
                <a:cs typeface="Lucida Grande"/>
              </a:rPr>
              <a:t>Go to ELM (</a:t>
            </a:r>
            <a:r>
              <a:rPr lang="en-US" sz="2000" u="sng" dirty="0">
                <a:hlinkClick r:id="rId4"/>
              </a:rPr>
              <a:t>http://elm.eu.org</a:t>
            </a:r>
            <a:r>
              <a:rPr lang="en-US" sz="2000" dirty="0" smtClean="0">
                <a:latin typeface="Lucida Grande"/>
                <a:cs typeface="Lucida Grande"/>
              </a:rPr>
              <a:t>) -&gt; ELM DB -&gt; ELM Pathways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000" dirty="0" smtClean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915" t="10237" r="7990" b="12758"/>
          <a:stretch/>
        </p:blipFill>
        <p:spPr>
          <a:xfrm>
            <a:off x="546652" y="2136911"/>
            <a:ext cx="8100392" cy="39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69" t="60246" r="16067" b="23431"/>
          <a:stretch/>
        </p:blipFill>
        <p:spPr>
          <a:xfrm>
            <a:off x="1460500" y="5009361"/>
            <a:ext cx="6223000" cy="8974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64967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Other databases for protein complexes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20" t="23848" r="17402" b="26807"/>
          <a:stretch/>
        </p:blipFill>
        <p:spPr>
          <a:xfrm>
            <a:off x="1647872" y="1733211"/>
            <a:ext cx="5825066" cy="244686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47872" y="1083727"/>
            <a:ext cx="5825066" cy="3925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  <a:hlinkClick r:id="rId4"/>
              </a:rPr>
              <a:t>http://mips.helmholtz-muenchen.de/corum</a:t>
            </a:r>
            <a:r>
              <a:rPr lang="en-US" sz="2000" dirty="0" smtClean="0">
                <a:latin typeface="Lucida Grande"/>
                <a:cs typeface="Lucida Grande"/>
                <a:hlinkClick r:id="rId4"/>
              </a:rPr>
              <a:t>/</a:t>
            </a: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Lucida Grande"/>
              <a:cs typeface="Lucida Grande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Lucida Grande"/>
                <a:cs typeface="Lucida Grande"/>
                <a:hlinkClick r:id="rId5"/>
              </a:rPr>
              <a:t>https://www.ebi.ac.uk/complexportal</a:t>
            </a:r>
            <a:r>
              <a:rPr lang="en-US" sz="2000" dirty="0" smtClean="0">
                <a:latin typeface="Lucida Grande"/>
                <a:cs typeface="Lucida Grande"/>
                <a:hlinkClick r:id="rId5"/>
              </a:rPr>
              <a:t>/</a:t>
            </a:r>
            <a:endParaRPr lang="en-US" sz="20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021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50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Lucida Grande"/>
                <a:cs typeface="Lucida Grande"/>
              </a:rPr>
              <a:t>Questions?</a:t>
            </a:r>
            <a:endParaRPr lang="en-US" dirty="0">
              <a:latin typeface="Lucida Grande"/>
              <a:cs typeface="Lucida Grand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99253" y="3622865"/>
            <a:ext cx="7560000" cy="10879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50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Lucida Grande"/>
                <a:cs typeface="Lucida Grande"/>
              </a:rPr>
              <a:t>Protein Networks</a:t>
            </a:r>
            <a:endParaRPr lang="en-US" dirty="0">
              <a:latin typeface="Lucida Grande"/>
              <a:cs typeface="Lucida Grand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99253" y="3622865"/>
            <a:ext cx="7560000" cy="10879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Protein Networks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4857" t="10317" r="27190" b="5450"/>
          <a:stretch/>
        </p:blipFill>
        <p:spPr>
          <a:xfrm>
            <a:off x="1620415" y="872283"/>
            <a:ext cx="5879979" cy="5809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271" y="6282493"/>
            <a:ext cx="267859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https://media.cellsignal.com/www/pdfs/science/pathways/MAPK_G_Protein.pdf</a:t>
            </a:r>
          </a:p>
        </p:txBody>
      </p:sp>
    </p:spTree>
    <p:extLst>
      <p:ext uri="{BB962C8B-B14F-4D97-AF65-F5344CB8AC3E}">
        <p14:creationId xmlns:p14="http://schemas.microsoft.com/office/powerpoint/2010/main" val="11995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Different types of networks 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1068" y="758682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Lucida Grande"/>
                <a:cs typeface="Lucida Grande"/>
              </a:rPr>
              <a:t>	Metabolic Pathways 		   				Regulatory Networks		 	</a:t>
            </a:r>
          </a:p>
          <a:p>
            <a:pPr algn="ctr">
              <a:lnSpc>
                <a:spcPct val="150000"/>
              </a:lnSpc>
            </a:pPr>
            <a:endParaRPr lang="en-US" dirty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latin typeface="Lucida Grande"/>
              <a:cs typeface="Lucida Grande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Lucida Grande"/>
                <a:cs typeface="Lucida Grande"/>
              </a:rPr>
              <a:t> </a:t>
            </a:r>
            <a:r>
              <a:rPr lang="en-US" dirty="0" smtClean="0">
                <a:latin typeface="Lucida Grande"/>
                <a:cs typeface="Lucida Grande"/>
              </a:rPr>
              <a:t>        Signaling Pathways				Protein-Protein Interaction Networks</a:t>
            </a:r>
          </a:p>
        </p:txBody>
      </p:sp>
      <p:pic>
        <p:nvPicPr>
          <p:cNvPr id="1028" name="Picture 4" descr="http://www.namrata.co/wp-content/uploads/2013/09/TCA-Cy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1190267"/>
            <a:ext cx="2562226" cy="25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52121" y="6173164"/>
            <a:ext cx="454788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www.namrata.co/wp-content/uploads/2013/09/TCA-Cycle.png</a:t>
            </a: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http://www.nature.com/scitable/content/7005/10.1038_nrg1087-f1_full.gif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https://media.cellsignal.com/www/pdfs/science/pathways/MAPK_G_Protein.pdf</a:t>
            </a:r>
          </a:p>
          <a:p>
            <a:pPr algn="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pic>
        <p:nvPicPr>
          <p:cNvPr id="1032" name="Picture 8" descr="http://www.nature.com/scitable/content/7005/10.1038_nrg1087-f1_full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4"/>
          <a:stretch/>
        </p:blipFill>
        <p:spPr bwMode="auto">
          <a:xfrm>
            <a:off x="4432851" y="1170390"/>
            <a:ext cx="4179773" cy="256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2687" t="46952" r="47667" b="3683"/>
          <a:stretch/>
        </p:blipFill>
        <p:spPr>
          <a:xfrm>
            <a:off x="1683165" y="4010222"/>
            <a:ext cx="1020280" cy="2937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-1604" r="21304" b="1604"/>
          <a:stretch/>
        </p:blipFill>
        <p:spPr>
          <a:xfrm>
            <a:off x="5436705" y="3939169"/>
            <a:ext cx="2636447" cy="23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1: What is CRK doing?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126" r="1936" b="7523"/>
          <a:stretch/>
        </p:blipFill>
        <p:spPr>
          <a:xfrm>
            <a:off x="457200" y="1610138"/>
            <a:ext cx="8332163" cy="3935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8435" y="3250095"/>
            <a:ext cx="6900928" cy="3578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8831" y="6313497"/>
            <a:ext cx="4003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www.uniprot.org/uniprot/P46108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Exercise 1: What is CRK doing?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579637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Lucida Grande"/>
                <a:cs typeface="Lucida Grande"/>
              </a:rPr>
              <a:t>Question 1: What evidence exists that CRK interacts with Abl1?</a:t>
            </a:r>
          </a:p>
          <a:p>
            <a:pPr algn="l"/>
            <a:endParaRPr lang="en-US" sz="2400" dirty="0">
              <a:latin typeface="Lucida Grande"/>
              <a:cs typeface="Lucida Grande"/>
            </a:endParaRPr>
          </a:p>
          <a:p>
            <a:pPr algn="l"/>
            <a:r>
              <a:rPr lang="en-US" sz="2400" dirty="0" smtClean="0">
                <a:latin typeface="Lucida Grande"/>
                <a:cs typeface="Lucida Grande"/>
              </a:rPr>
              <a:t>Question 2: Which domains are involved in the interaction?</a:t>
            </a:r>
          </a:p>
        </p:txBody>
      </p:sp>
    </p:spTree>
    <p:extLst>
      <p:ext uri="{BB962C8B-B14F-4D97-AF65-F5344CB8AC3E}">
        <p14:creationId xmlns:p14="http://schemas.microsoft.com/office/powerpoint/2010/main" val="17914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08693" y="1022454"/>
            <a:ext cx="2586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u="sng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http://string-db.org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0216" t="9034" r="10227" b="2354"/>
          <a:stretch/>
        </p:blipFill>
        <p:spPr>
          <a:xfrm>
            <a:off x="1154681" y="1617708"/>
            <a:ext cx="7345017" cy="46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-11595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Example 1: CRK in STRING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579637"/>
            <a:ext cx="8229600" cy="3857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Find CRK in </a:t>
            </a:r>
            <a:r>
              <a:rPr lang="en-US" sz="2400" i="1" dirty="0" smtClean="0">
                <a:latin typeface="Lucida Grande"/>
                <a:cs typeface="Lucida Grande"/>
              </a:rPr>
              <a:t>Homo sapiens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Select only Experimentally validated links and show the expected 40 interactors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See the score with Abl1</a:t>
            </a:r>
            <a:endParaRPr lang="en-US" sz="2400" dirty="0">
              <a:latin typeface="Lucida Grande"/>
              <a:cs typeface="Lucida Grande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Lucida Grande"/>
                <a:cs typeface="Lucida Grande"/>
              </a:rPr>
              <a:t>Which publication showed the pull down of CRK and Abl1?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sz="2400" dirty="0" smtClean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4574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207843</TotalTime>
  <Words>647</Words>
  <Application>Microsoft Office PowerPoint</Application>
  <PresentationFormat>On-screen Show (4:3)</PresentationFormat>
  <Paragraphs>131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Lucida Grande</vt:lpstr>
      <vt:lpstr>SimSun</vt:lpstr>
      <vt:lpstr>Arial</vt:lpstr>
      <vt:lpstr>Calibri</vt:lpstr>
      <vt:lpstr>Courier New</vt:lpstr>
      <vt:lpstr>Leelawadee UI Semilight</vt:lpstr>
      <vt:lpstr>Segoe UI Semilight</vt:lpstr>
      <vt:lpstr>Times New Roman</vt:lpstr>
      <vt:lpstr>Office Theme</vt:lpstr>
      <vt:lpstr>Protein-Protein Interactions: Databases and Visualization</vt:lpstr>
      <vt:lpstr>The Outline</vt:lpstr>
      <vt:lpstr>Protein Networks</vt:lpstr>
      <vt:lpstr>Protein Networks</vt:lpstr>
      <vt:lpstr>Different types of networks </vt:lpstr>
      <vt:lpstr>Example 1: What is CRK doing?</vt:lpstr>
      <vt:lpstr>Exercise 1: What is CRK doing?</vt:lpstr>
      <vt:lpstr>STRING</vt:lpstr>
      <vt:lpstr>Example 1: CRK in STRING</vt:lpstr>
      <vt:lpstr>Exercise 2: Is the binding of CRK and Abl1 conserved in flies?</vt:lpstr>
      <vt:lpstr>Why is it lost? </vt:lpstr>
      <vt:lpstr>Why is it lost? </vt:lpstr>
      <vt:lpstr>Example 2: Finding functional hints with STRING</vt:lpstr>
      <vt:lpstr>Exercise 3</vt:lpstr>
      <vt:lpstr>Example 3: Using STRING with a bacterial protein</vt:lpstr>
      <vt:lpstr>Example 3: Using STRING with a bacterial protein</vt:lpstr>
      <vt:lpstr>Example 3: Using STRING with a bacterial protein</vt:lpstr>
      <vt:lpstr>Example 3: Using STRING with a bacterial protein</vt:lpstr>
      <vt:lpstr>Exercise 4: Using STRING with a bacterial protein</vt:lpstr>
      <vt:lpstr>Sip A from Salmonella enterica</vt:lpstr>
      <vt:lpstr>Exercise 5: Using STRING with another bacterial protein</vt:lpstr>
      <vt:lpstr>KEGG:     http://www.kegg.jp/</vt:lpstr>
      <vt:lpstr>KEGG</vt:lpstr>
      <vt:lpstr>Example 6: Exploring members of one Actin pathway</vt:lpstr>
      <vt:lpstr>Example 7: Explore ELMs in KEGG</vt:lpstr>
      <vt:lpstr>Other databases for protein complexes</vt:lpstr>
      <vt:lpstr>Questions?</vt:lpstr>
    </vt:vector>
  </TitlesOfParts>
  <Company>EMBL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Hogo Sanchez</dc:creator>
  <cp:lastModifiedBy>Hugo Carlos</cp:lastModifiedBy>
  <cp:revision>1006</cp:revision>
  <cp:lastPrinted>2017-11-04T19:50:11Z</cp:lastPrinted>
  <dcterms:created xsi:type="dcterms:W3CDTF">2016-03-04T13:46:25Z</dcterms:created>
  <dcterms:modified xsi:type="dcterms:W3CDTF">2017-11-23T01:30:53Z</dcterms:modified>
</cp:coreProperties>
</file>